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00" userDrawn="1">
          <p15:clr>
            <a:srgbClr val="A4A3A4"/>
          </p15:clr>
        </p15:guide>
        <p15:guide id="2" pos="2016" userDrawn="1">
          <p15:clr>
            <a:srgbClr val="A4A3A4"/>
          </p15:clr>
        </p15:guide>
        <p15:guide id="3" pos="1272" userDrawn="1">
          <p15:clr>
            <a:srgbClr val="A4A3A4"/>
          </p15:clr>
        </p15:guide>
        <p15:guide id="4" orient="horz" pos="3168" userDrawn="1">
          <p15:clr>
            <a:srgbClr val="A4A3A4"/>
          </p15:clr>
        </p15:guide>
        <p15:guide id="5" pos="576" userDrawn="1">
          <p15:clr>
            <a:srgbClr val="A4A3A4"/>
          </p15:clr>
        </p15:guide>
        <p15:guide id="6" pos="34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0" autoAdjust="0"/>
    <p:restoredTop sz="94660"/>
  </p:normalViewPr>
  <p:slideViewPr>
    <p:cSldViewPr snapToGrid="0">
      <p:cViewPr varScale="1">
        <p:scale>
          <a:sx n="144" d="100"/>
          <a:sy n="144" d="100"/>
        </p:scale>
        <p:origin x="126" y="552"/>
      </p:cViewPr>
      <p:guideLst>
        <p:guide orient="horz" pos="600"/>
        <p:guide pos="2016"/>
        <p:guide pos="1272"/>
        <p:guide orient="horz" pos="3168"/>
        <p:guide pos="576"/>
        <p:guide pos="34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7EEF2-BF57-4996-A7FC-146489296948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D152F-F8DD-4726-AF0E-9CF2AC267D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7687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7EEF2-BF57-4996-A7FC-146489296948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D152F-F8DD-4726-AF0E-9CF2AC267D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018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7EEF2-BF57-4996-A7FC-146489296948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D152F-F8DD-4726-AF0E-9CF2AC267D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265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7EEF2-BF57-4996-A7FC-146489296948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D152F-F8DD-4726-AF0E-9CF2AC267D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967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7EEF2-BF57-4996-A7FC-146489296948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D152F-F8DD-4726-AF0E-9CF2AC267D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924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7EEF2-BF57-4996-A7FC-146489296948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D152F-F8DD-4726-AF0E-9CF2AC267D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737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7EEF2-BF57-4996-A7FC-146489296948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D152F-F8DD-4726-AF0E-9CF2AC267D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925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7EEF2-BF57-4996-A7FC-146489296948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D152F-F8DD-4726-AF0E-9CF2AC267D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652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7EEF2-BF57-4996-A7FC-146489296948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D152F-F8DD-4726-AF0E-9CF2AC267D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177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7EEF2-BF57-4996-A7FC-146489296948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D152F-F8DD-4726-AF0E-9CF2AC267D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201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7EEF2-BF57-4996-A7FC-146489296948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D152F-F8DD-4726-AF0E-9CF2AC267D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052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7EEF2-BF57-4996-A7FC-146489296948}" type="datetimeFigureOut">
              <a:rPr lang="en-US" smtClean="0"/>
              <a:t>5/29/2020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AD152F-F8DD-4726-AF0E-9CF2AC267D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543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extLst>
              <a:ext uri="{FF2B5EF4-FFF2-40B4-BE49-F238E27FC236}">
                <a16:creationId xmlns:a16="http://schemas.microsoft.com/office/drawing/2014/main" id="{F63FE18A-0A54-4689-A2C0-E0060529F76E}"/>
              </a:ext>
            </a:extLst>
          </p:cNvPr>
          <p:cNvSpPr txBox="1"/>
          <p:nvPr/>
        </p:nvSpPr>
        <p:spPr>
          <a:xfrm>
            <a:off x="919099" y="3015679"/>
            <a:ext cx="68273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latin typeface="Verdana" panose="020B0604030504040204" pitchFamily="34" charset="0"/>
                <a:ea typeface="Verdana" panose="020B0604030504040204" pitchFamily="34" charset="0"/>
              </a:rPr>
              <a:t>No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42ACA77-33FF-4D47-A288-F793F6519CE4}"/>
              </a:ext>
            </a:extLst>
          </p:cNvPr>
          <p:cNvSpPr txBox="1"/>
          <p:nvPr/>
        </p:nvSpPr>
        <p:spPr>
          <a:xfrm>
            <a:off x="299323" y="256180"/>
            <a:ext cx="114867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Begin Here!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5B8EF94B-5EA3-4DC1-9641-7838D58D32CE}"/>
              </a:ext>
            </a:extLst>
          </p:cNvPr>
          <p:cNvCxnSpPr>
            <a:cxnSpLocks/>
            <a:stCxn id="29" idx="3"/>
            <a:endCxn id="9" idx="1"/>
          </p:cNvCxnSpPr>
          <p:nvPr/>
        </p:nvCxnSpPr>
        <p:spPr>
          <a:xfrm>
            <a:off x="1486100" y="950296"/>
            <a:ext cx="939426" cy="990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D0C93039-3120-4A5D-8AE8-E2313C8D5540}"/>
              </a:ext>
            </a:extLst>
          </p:cNvPr>
          <p:cNvCxnSpPr>
            <a:cxnSpLocks/>
            <a:stCxn id="29" idx="2"/>
            <a:endCxn id="11" idx="0"/>
          </p:cNvCxnSpPr>
          <p:nvPr/>
        </p:nvCxnSpPr>
        <p:spPr>
          <a:xfrm>
            <a:off x="911762" y="1328952"/>
            <a:ext cx="5055" cy="5768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Flowchart: Terminator 8">
            <a:extLst>
              <a:ext uri="{FF2B5EF4-FFF2-40B4-BE49-F238E27FC236}">
                <a16:creationId xmlns:a16="http://schemas.microsoft.com/office/drawing/2014/main" id="{E3E111F7-101E-41DC-A1DE-6BDCB9A1A3B7}"/>
              </a:ext>
            </a:extLst>
          </p:cNvPr>
          <p:cNvSpPr/>
          <p:nvPr/>
        </p:nvSpPr>
        <p:spPr>
          <a:xfrm>
            <a:off x="2425526" y="584259"/>
            <a:ext cx="2667285" cy="930108"/>
          </a:xfrm>
          <a:prstGeom prst="flowChartTerminator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For DNR/GLFC funding, notify </a:t>
            </a:r>
            <a:r>
              <a:rPr lang="en-US" sz="11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FW FBO for review before submitting to OSP</a:t>
            </a:r>
            <a:r>
              <a:rPr lang="en-US" sz="11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. For other funding sources, notify </a:t>
            </a:r>
            <a:r>
              <a:rPr lang="en-US" sz="110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AgBio</a:t>
            </a:r>
            <a:r>
              <a:rPr lang="en-US" sz="11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before submitting to OSP</a:t>
            </a:r>
            <a:endParaRPr lang="en-US" sz="11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D3E83A-34BF-47BC-B220-66A98ED37FE8}"/>
              </a:ext>
            </a:extLst>
          </p:cNvPr>
          <p:cNvSpPr txBox="1"/>
          <p:nvPr/>
        </p:nvSpPr>
        <p:spPr>
          <a:xfrm>
            <a:off x="1674618" y="686267"/>
            <a:ext cx="68273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latin typeface="Verdana" panose="020B0604030504040204" pitchFamily="34" charset="0"/>
                <a:ea typeface="Verdana" panose="020B0604030504040204" pitchFamily="34" charset="0"/>
              </a:rPr>
              <a:t>Yes!</a:t>
            </a:r>
          </a:p>
        </p:txBody>
      </p:sp>
      <p:sp>
        <p:nvSpPr>
          <p:cNvPr id="11" name="Flowchart: Process 10">
            <a:extLst>
              <a:ext uri="{FF2B5EF4-FFF2-40B4-BE49-F238E27FC236}">
                <a16:creationId xmlns:a16="http://schemas.microsoft.com/office/drawing/2014/main" id="{0B6134E8-7E54-47F2-88BB-FACAAC9222DB}"/>
              </a:ext>
            </a:extLst>
          </p:cNvPr>
          <p:cNvSpPr/>
          <p:nvPr/>
        </p:nvSpPr>
        <p:spPr>
          <a:xfrm>
            <a:off x="342479" y="1905841"/>
            <a:ext cx="1148676" cy="757313"/>
          </a:xfrm>
          <a:prstGeom prst="flowChartProcess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Is it a </a:t>
            </a:r>
            <a:r>
              <a:rPr lang="en-US" sz="11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DNR/GLFC </a:t>
            </a:r>
            <a:r>
              <a:rPr lang="en-US" sz="11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contract?</a:t>
            </a:r>
          </a:p>
        </p:txBody>
      </p:sp>
      <p:sp>
        <p:nvSpPr>
          <p:cNvPr id="13" name="Flowchart: Terminator 12">
            <a:extLst>
              <a:ext uri="{FF2B5EF4-FFF2-40B4-BE49-F238E27FC236}">
                <a16:creationId xmlns:a16="http://schemas.microsoft.com/office/drawing/2014/main" id="{932088DA-A93F-4C09-B8A5-40FBD9DAE8BE}"/>
              </a:ext>
            </a:extLst>
          </p:cNvPr>
          <p:cNvSpPr/>
          <p:nvPr/>
        </p:nvSpPr>
        <p:spPr>
          <a:xfrm>
            <a:off x="2425360" y="1919540"/>
            <a:ext cx="1554480" cy="731520"/>
          </a:xfrm>
          <a:prstGeom prst="flowChartTerminator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Is the contract for </a:t>
            </a:r>
            <a:r>
              <a:rPr lang="en-US" sz="1100" u="sng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PERM salary only</a:t>
            </a:r>
            <a:r>
              <a:rPr lang="en-US" sz="11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?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B80C6E22-7821-4C0C-8D3D-22A094DC061E}"/>
              </a:ext>
            </a:extLst>
          </p:cNvPr>
          <p:cNvCxnSpPr>
            <a:cxnSpLocks/>
            <a:stCxn id="13" idx="3"/>
            <a:endCxn id="15" idx="1"/>
          </p:cNvCxnSpPr>
          <p:nvPr/>
        </p:nvCxnSpPr>
        <p:spPr>
          <a:xfrm flipV="1">
            <a:off x="3979840" y="1398807"/>
            <a:ext cx="1544660" cy="8864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Flowchart: Terminator 14">
            <a:extLst>
              <a:ext uri="{FF2B5EF4-FFF2-40B4-BE49-F238E27FC236}">
                <a16:creationId xmlns:a16="http://schemas.microsoft.com/office/drawing/2014/main" id="{DCC8DC13-9750-4592-838F-668C6A264398}"/>
              </a:ext>
            </a:extLst>
          </p:cNvPr>
          <p:cNvSpPr/>
          <p:nvPr/>
        </p:nvSpPr>
        <p:spPr>
          <a:xfrm>
            <a:off x="5524500" y="1033047"/>
            <a:ext cx="1554480" cy="731520"/>
          </a:xfrm>
          <a:prstGeom prst="flowChartTerminator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Inform FW FBO who will create a PD for salary and fringe.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0267D0C-4AD4-4664-9C4A-E640831D4399}"/>
              </a:ext>
            </a:extLst>
          </p:cNvPr>
          <p:cNvSpPr txBox="1"/>
          <p:nvPr/>
        </p:nvSpPr>
        <p:spPr>
          <a:xfrm>
            <a:off x="1680971" y="2023807"/>
            <a:ext cx="68273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latin typeface="Verdana" panose="020B0604030504040204" pitchFamily="34" charset="0"/>
                <a:ea typeface="Verdana" panose="020B0604030504040204" pitchFamily="34" charset="0"/>
              </a:rPr>
              <a:t>Yes!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C25EA2C-4770-40AB-B8BB-82DF34744B08}"/>
              </a:ext>
            </a:extLst>
          </p:cNvPr>
          <p:cNvSpPr txBox="1"/>
          <p:nvPr/>
        </p:nvSpPr>
        <p:spPr>
          <a:xfrm>
            <a:off x="914588" y="1556147"/>
            <a:ext cx="68273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latin typeface="Verdana" panose="020B0604030504040204" pitchFamily="34" charset="0"/>
                <a:ea typeface="Verdana" panose="020B0604030504040204" pitchFamily="34" charset="0"/>
              </a:rPr>
              <a:t>No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BE18206F-6A4E-4441-9326-AE08A94D5B98}"/>
              </a:ext>
            </a:extLst>
          </p:cNvPr>
          <p:cNvCxnSpPr>
            <a:cxnSpLocks/>
          </p:cNvCxnSpPr>
          <p:nvPr/>
        </p:nvCxnSpPr>
        <p:spPr>
          <a:xfrm>
            <a:off x="917422" y="2684108"/>
            <a:ext cx="3614" cy="6304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Flowchart: Process 20">
            <a:extLst>
              <a:ext uri="{FF2B5EF4-FFF2-40B4-BE49-F238E27FC236}">
                <a16:creationId xmlns:a16="http://schemas.microsoft.com/office/drawing/2014/main" id="{49CF5ADD-2DF2-4C39-9B76-8304E7681C9B}"/>
              </a:ext>
            </a:extLst>
          </p:cNvPr>
          <p:cNvSpPr/>
          <p:nvPr/>
        </p:nvSpPr>
        <p:spPr>
          <a:xfrm>
            <a:off x="342825" y="3307398"/>
            <a:ext cx="1148676" cy="757313"/>
          </a:xfrm>
          <a:prstGeom prst="flowChartProcess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Is the proposal for funding from MSU?</a:t>
            </a: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798B4AC1-A5A7-4EE0-816C-560C7A2B9532}"/>
              </a:ext>
            </a:extLst>
          </p:cNvPr>
          <p:cNvCxnSpPr>
            <a:cxnSpLocks/>
            <a:stCxn id="21" idx="3"/>
          </p:cNvCxnSpPr>
          <p:nvPr/>
        </p:nvCxnSpPr>
        <p:spPr>
          <a:xfrm flipV="1">
            <a:off x="1491501" y="3686054"/>
            <a:ext cx="687084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Flowchart: Terminator 27">
            <a:extLst>
              <a:ext uri="{FF2B5EF4-FFF2-40B4-BE49-F238E27FC236}">
                <a16:creationId xmlns:a16="http://schemas.microsoft.com/office/drawing/2014/main" id="{407FF8DB-6D91-48DC-9E74-CA2F1AFDCC47}"/>
              </a:ext>
            </a:extLst>
          </p:cNvPr>
          <p:cNvSpPr/>
          <p:nvPr/>
        </p:nvSpPr>
        <p:spPr>
          <a:xfrm>
            <a:off x="4315571" y="3637701"/>
            <a:ext cx="1554480" cy="731520"/>
          </a:xfrm>
          <a:prstGeom prst="flowChartTerminator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Request support from </a:t>
            </a:r>
            <a:r>
              <a:rPr lang="en-US" sz="11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AgBioResearch</a:t>
            </a:r>
            <a:r>
              <a:rPr lang="en-US" sz="11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9" name="Flowchart: Process 28">
            <a:extLst>
              <a:ext uri="{FF2B5EF4-FFF2-40B4-BE49-F238E27FC236}">
                <a16:creationId xmlns:a16="http://schemas.microsoft.com/office/drawing/2014/main" id="{8C6FBB45-D5DD-49B8-BC1F-0A277517CECB}"/>
              </a:ext>
            </a:extLst>
          </p:cNvPr>
          <p:cNvSpPr/>
          <p:nvPr/>
        </p:nvSpPr>
        <p:spPr>
          <a:xfrm>
            <a:off x="337424" y="571639"/>
            <a:ext cx="1148676" cy="757313"/>
          </a:xfrm>
          <a:prstGeom prst="flowChartProcess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Will you create your own PD?</a:t>
            </a: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CE637879-7F72-4F6B-BBEF-D44997C6B329}"/>
              </a:ext>
            </a:extLst>
          </p:cNvPr>
          <p:cNvCxnSpPr>
            <a:cxnSpLocks/>
            <a:stCxn id="13" idx="3"/>
            <a:endCxn id="32" idx="1"/>
          </p:cNvCxnSpPr>
          <p:nvPr/>
        </p:nvCxnSpPr>
        <p:spPr>
          <a:xfrm>
            <a:off x="3979840" y="2285300"/>
            <a:ext cx="1554480" cy="7628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Flowchart: Terminator 31">
            <a:extLst>
              <a:ext uri="{FF2B5EF4-FFF2-40B4-BE49-F238E27FC236}">
                <a16:creationId xmlns:a16="http://schemas.microsoft.com/office/drawing/2014/main" id="{FD10B9FB-8124-464D-88E8-7F072C35FB16}"/>
              </a:ext>
            </a:extLst>
          </p:cNvPr>
          <p:cNvSpPr/>
          <p:nvPr/>
        </p:nvSpPr>
        <p:spPr>
          <a:xfrm>
            <a:off x="5534320" y="2513797"/>
            <a:ext cx="3078528" cy="1068707"/>
          </a:xfrm>
          <a:prstGeom prst="flowChartTerminator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Create a budget and narrative justification for FW FBO to review.  </a:t>
            </a:r>
            <a:r>
              <a:rPr lang="en-US" sz="1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If the contract includes salary and fringe, ask FW FBO to provide these numbers for you to include in your budget and justification.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A4665FB0-854A-4682-898C-040F4D02BE2F}"/>
              </a:ext>
            </a:extLst>
          </p:cNvPr>
          <p:cNvSpPr txBox="1"/>
          <p:nvPr/>
        </p:nvSpPr>
        <p:spPr>
          <a:xfrm>
            <a:off x="4410804" y="1561792"/>
            <a:ext cx="68273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latin typeface="Verdana" panose="020B0604030504040204" pitchFamily="34" charset="0"/>
                <a:ea typeface="Verdana" panose="020B0604030504040204" pitchFamily="34" charset="0"/>
              </a:rPr>
              <a:t>Yes!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9BDDF0FA-47C5-4D2F-9BE0-C4846EA759C2}"/>
              </a:ext>
            </a:extLst>
          </p:cNvPr>
          <p:cNvSpPr txBox="1"/>
          <p:nvPr/>
        </p:nvSpPr>
        <p:spPr>
          <a:xfrm>
            <a:off x="4410079" y="2332725"/>
            <a:ext cx="68273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latin typeface="Verdana" panose="020B0604030504040204" pitchFamily="34" charset="0"/>
                <a:ea typeface="Verdana" panose="020B0604030504040204" pitchFamily="34" charset="0"/>
              </a:rPr>
              <a:t>No</a:t>
            </a: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570FB3F5-4F48-453B-A6FD-DD26D05A4AEB}"/>
              </a:ext>
            </a:extLst>
          </p:cNvPr>
          <p:cNvCxnSpPr>
            <a:cxnSpLocks/>
          </p:cNvCxnSpPr>
          <p:nvPr/>
        </p:nvCxnSpPr>
        <p:spPr>
          <a:xfrm>
            <a:off x="1486100" y="4055540"/>
            <a:ext cx="1542022" cy="10788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0" name="Flowchart: Terminator 39">
            <a:extLst>
              <a:ext uri="{FF2B5EF4-FFF2-40B4-BE49-F238E27FC236}">
                <a16:creationId xmlns:a16="http://schemas.microsoft.com/office/drawing/2014/main" id="{3F00A7EA-C678-4D4A-9A44-1914A7A9EA3B}"/>
              </a:ext>
            </a:extLst>
          </p:cNvPr>
          <p:cNvSpPr/>
          <p:nvPr/>
        </p:nvSpPr>
        <p:spPr>
          <a:xfrm>
            <a:off x="2841072" y="4956810"/>
            <a:ext cx="4297680" cy="1068707"/>
          </a:xfrm>
          <a:prstGeom prst="flowChartTerminator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Request support from FW FBO.</a:t>
            </a:r>
          </a:p>
          <a:p>
            <a:r>
              <a:rPr lang="en-US" sz="11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Best practice, 3 weeks before deadline:</a:t>
            </a:r>
          </a:p>
          <a:p>
            <a:pPr marL="347663" indent="-228600">
              <a:buAutoNum type="arabicPeriod"/>
            </a:pPr>
            <a:r>
              <a:rPr lang="en-US" sz="1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Share RFA and timeline with FW FBO.</a:t>
            </a:r>
          </a:p>
          <a:p>
            <a:pPr marL="347663" indent="-228600">
              <a:buAutoNum type="arabicPeriod"/>
            </a:pPr>
            <a:r>
              <a:rPr lang="en-US" sz="1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Develop draft personnel percentages so FW FBO can compute salary and fringe.</a:t>
            </a:r>
          </a:p>
          <a:p>
            <a:pPr marL="347663" indent="-228600">
              <a:buAutoNum type="arabicPeriod"/>
            </a:pPr>
            <a:r>
              <a:rPr lang="en-US" sz="1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Create a budget and </a:t>
            </a:r>
            <a:r>
              <a:rPr lang="en-US" sz="1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narrative justification. </a:t>
            </a:r>
            <a:endParaRPr lang="en-US" sz="10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3E77F145-807A-4918-8384-85EE43A8D495}"/>
              </a:ext>
            </a:extLst>
          </p:cNvPr>
          <p:cNvSpPr txBox="1"/>
          <p:nvPr/>
        </p:nvSpPr>
        <p:spPr>
          <a:xfrm>
            <a:off x="1508866" y="3414898"/>
            <a:ext cx="68273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latin typeface="Verdana" panose="020B0604030504040204" pitchFamily="34" charset="0"/>
                <a:ea typeface="Verdana" panose="020B0604030504040204" pitchFamily="34" charset="0"/>
              </a:rPr>
              <a:t>No</a:t>
            </a:r>
          </a:p>
        </p:txBody>
      </p: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8EB8D609-766D-4585-9A78-CB258A6D726D}"/>
              </a:ext>
            </a:extLst>
          </p:cNvPr>
          <p:cNvCxnSpPr>
            <a:cxnSpLocks/>
            <a:stCxn id="11" idx="3"/>
            <a:endCxn id="13" idx="1"/>
          </p:cNvCxnSpPr>
          <p:nvPr/>
        </p:nvCxnSpPr>
        <p:spPr>
          <a:xfrm>
            <a:off x="1491155" y="2284498"/>
            <a:ext cx="934205" cy="8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5" name="TextBox 74">
            <a:extLst>
              <a:ext uri="{FF2B5EF4-FFF2-40B4-BE49-F238E27FC236}">
                <a16:creationId xmlns:a16="http://schemas.microsoft.com/office/drawing/2014/main" id="{0AE8D108-89FD-4055-A0CA-531A7287C6DE}"/>
              </a:ext>
            </a:extLst>
          </p:cNvPr>
          <p:cNvSpPr txBox="1"/>
          <p:nvPr/>
        </p:nvSpPr>
        <p:spPr>
          <a:xfrm>
            <a:off x="1614447" y="4512538"/>
            <a:ext cx="68273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latin typeface="Verdana" panose="020B0604030504040204" pitchFamily="34" charset="0"/>
                <a:ea typeface="Verdana" panose="020B0604030504040204" pitchFamily="34" charset="0"/>
              </a:rPr>
              <a:t>Yes!</a:t>
            </a:r>
          </a:p>
        </p:txBody>
      </p:sp>
      <p:sp>
        <p:nvSpPr>
          <p:cNvPr id="33" name="Flowchart: Terminator 32">
            <a:extLst>
              <a:ext uri="{FF2B5EF4-FFF2-40B4-BE49-F238E27FC236}">
                <a16:creationId xmlns:a16="http://schemas.microsoft.com/office/drawing/2014/main" id="{407FF8DB-6D91-48DC-9E74-CA2F1AFDCC47}"/>
              </a:ext>
            </a:extLst>
          </p:cNvPr>
          <p:cNvSpPr/>
          <p:nvPr/>
        </p:nvSpPr>
        <p:spPr>
          <a:xfrm>
            <a:off x="2183753" y="3355063"/>
            <a:ext cx="1554480" cy="731520"/>
          </a:xfrm>
          <a:prstGeom prst="flowChartTerminator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Will your budget total more than $100,000?</a:t>
            </a:r>
            <a:endParaRPr lang="en-US" sz="11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798B4AC1-A5A7-4EE0-816C-560C7A2B9532}"/>
              </a:ext>
            </a:extLst>
          </p:cNvPr>
          <p:cNvCxnSpPr>
            <a:cxnSpLocks/>
          </p:cNvCxnSpPr>
          <p:nvPr/>
        </p:nvCxnSpPr>
        <p:spPr>
          <a:xfrm flipV="1">
            <a:off x="3626646" y="4031424"/>
            <a:ext cx="687084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0AE8D108-89FD-4055-A0CA-531A7287C6DE}"/>
              </a:ext>
            </a:extLst>
          </p:cNvPr>
          <p:cNvSpPr txBox="1"/>
          <p:nvPr/>
        </p:nvSpPr>
        <p:spPr>
          <a:xfrm>
            <a:off x="3626646" y="3741851"/>
            <a:ext cx="68273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latin typeface="Verdana" panose="020B0604030504040204" pitchFamily="34" charset="0"/>
                <a:ea typeface="Verdana" panose="020B0604030504040204" pitchFamily="34" charset="0"/>
              </a:rPr>
              <a:t>Yes!</a:t>
            </a:r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798B4AC1-A5A7-4EE0-816C-560C7A2B9532}"/>
              </a:ext>
            </a:extLst>
          </p:cNvPr>
          <p:cNvCxnSpPr>
            <a:cxnSpLocks/>
            <a:stCxn id="33" idx="2"/>
          </p:cNvCxnSpPr>
          <p:nvPr/>
        </p:nvCxnSpPr>
        <p:spPr>
          <a:xfrm>
            <a:off x="2960993" y="4086583"/>
            <a:ext cx="862259" cy="8702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3E77F145-807A-4918-8384-85EE43A8D495}"/>
              </a:ext>
            </a:extLst>
          </p:cNvPr>
          <p:cNvSpPr txBox="1"/>
          <p:nvPr/>
        </p:nvSpPr>
        <p:spPr>
          <a:xfrm>
            <a:off x="3331272" y="4389632"/>
            <a:ext cx="68273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latin typeface="Verdana" panose="020B0604030504040204" pitchFamily="34" charset="0"/>
                <a:ea typeface="Verdana" panose="020B0604030504040204" pitchFamily="34" charset="0"/>
              </a:rPr>
              <a:t>No</a:t>
            </a:r>
          </a:p>
        </p:txBody>
      </p:sp>
    </p:spTree>
    <p:extLst>
      <p:ext uri="{BB962C8B-B14F-4D97-AF65-F5344CB8AC3E}">
        <p14:creationId xmlns:p14="http://schemas.microsoft.com/office/powerpoint/2010/main" val="17502413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8D04017E5931745AA9FCB47C4E15CCD" ma:contentTypeVersion="13" ma:contentTypeDescription="Create a new document." ma:contentTypeScope="" ma:versionID="4ffc675eaad79bb83ca4a8978d072e24">
  <xsd:schema xmlns:xsd="http://www.w3.org/2001/XMLSchema" xmlns:xs="http://www.w3.org/2001/XMLSchema" xmlns:p="http://schemas.microsoft.com/office/2006/metadata/properties" xmlns:ns3="3333ea2b-cd52-4df0-811a-4c4f6c7171a9" xmlns:ns4="be7e1b4a-3824-4cfe-ba38-70310febd0d3" targetNamespace="http://schemas.microsoft.com/office/2006/metadata/properties" ma:root="true" ma:fieldsID="f6116659a56f63a842feabf1f5479195" ns3:_="" ns4:_="">
    <xsd:import namespace="3333ea2b-cd52-4df0-811a-4c4f6c7171a9"/>
    <xsd:import namespace="be7e1b4a-3824-4cfe-ba38-70310febd0d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33ea2b-cd52-4df0-811a-4c4f6c7171a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7e1b4a-3824-4cfe-ba38-70310febd0d3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392F542-E6C2-4E03-8D15-F0FBD127558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333ea2b-cd52-4df0-811a-4c4f6c7171a9"/>
    <ds:schemaRef ds:uri="be7e1b4a-3824-4cfe-ba38-70310febd0d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AC5262F-2952-4683-90FF-976AC89C9BC0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be7e1b4a-3824-4cfe-ba38-70310febd0d3"/>
    <ds:schemaRef ds:uri="3333ea2b-cd52-4df0-811a-4c4f6c7171a9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B61D9CE-D044-49A7-A78A-7C7B34D7CF6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132</TotalTime>
  <Words>178</Words>
  <Application>Microsoft Office PowerPoint</Application>
  <PresentationFormat>On-screen Show (4:3)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Infante, Dana</dc:creator>
  <cp:lastModifiedBy>Scott Loveridge</cp:lastModifiedBy>
  <cp:revision>12</cp:revision>
  <dcterms:created xsi:type="dcterms:W3CDTF">2019-12-30T19:25:00Z</dcterms:created>
  <dcterms:modified xsi:type="dcterms:W3CDTF">2020-05-29T16:24:19Z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0x010100F8D04017E5931745AA9FCB47C4E15CCD</vt:lpwstr>
  </property>
</Properties>
</file>